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1234" r:id="rId2"/>
    <p:sldId id="1235" r:id="rId3"/>
    <p:sldId id="1236" r:id="rId4"/>
    <p:sldId id="1252" r:id="rId5"/>
    <p:sldId id="1253" r:id="rId6"/>
    <p:sldId id="1237" r:id="rId7"/>
    <p:sldId id="1250" r:id="rId8"/>
    <p:sldId id="1249" r:id="rId9"/>
    <p:sldId id="1248" r:id="rId10"/>
    <p:sldId id="1251" r:id="rId11"/>
    <p:sldId id="1239" r:id="rId12"/>
    <p:sldId id="1254" r:id="rId13"/>
    <p:sldId id="1240" r:id="rId14"/>
    <p:sldId id="1241" r:id="rId15"/>
    <p:sldId id="1242" r:id="rId16"/>
    <p:sldId id="1247" r:id="rId17"/>
    <p:sldId id="1246" r:id="rId18"/>
    <p:sldId id="1243" r:id="rId19"/>
    <p:sldId id="1244" r:id="rId20"/>
    <p:sldId id="1245" r:id="rId21"/>
    <p:sldId id="1238" r:id="rId22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D6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9" autoAdjust="0"/>
    <p:restoredTop sz="78888" autoAdjust="0"/>
  </p:normalViewPr>
  <p:slideViewPr>
    <p:cSldViewPr showGuides="1">
      <p:cViewPr varScale="1">
        <p:scale>
          <a:sx n="102" d="100"/>
          <a:sy n="102" d="100"/>
        </p:scale>
        <p:origin x="1224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2/13/2024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Robots are 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Manufacturing advances.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More Data is gathered.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What can we use that data for?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3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02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Robots are 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Manufacturing advances.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More Data is gathered.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What can we use that data for?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8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Robots are 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Manufacturing advances.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More Data is gathered.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What can we use that data for?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How can we use knowledge about the robots to improve their performance?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5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2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6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77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additional </a:t>
            </a:r>
            <a:r>
              <a:rPr lang="en-US" dirty="0" err="1"/>
              <a:t>redundcy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7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246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8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99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Problem: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No method present that is adaptable to any system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Not possible to specify desired process parameters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Not possible to weigh individual process parameters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No solution to optimize boundary conditions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Aim: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Develop a system that analyzes process variables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Return a single numerical value describing the process, base on user selected process variables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Present option to optimize boundary condition </a:t>
            </a:r>
            <a:endParaRPr lang="en-DE" dirty="0">
              <a:solidFill>
                <a:schemeClr val="tx1"/>
              </a:solidFill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9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556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21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5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A091B94-E424-0070-25F4-CB16CAE08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557C"/>
            </a:gs>
            <a:gs pos="48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7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udwig.siebert@iwb.tum.de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boticgizmos.com/kuka-robot-foam-art/" TargetMode="External"/><Relationship Id="rId3" Type="http://schemas.openxmlformats.org/officeDocument/2006/relationships/hyperlink" Target="https://www.researchgate.net/publication/311323742_Big_Data_Characteristics_Value_Chain_and_Challenges" TargetMode="External"/><Relationship Id="rId7" Type="http://schemas.openxmlformats.org/officeDocument/2006/relationships/hyperlink" Target="https://academic.oup.com/jcde/article/9/2/417/6537181?login=true" TargetMode="External"/><Relationship Id="rId2" Type="http://schemas.openxmlformats.org/officeDocument/2006/relationships/hyperlink" Target="https://www.sciencedirect.com/science/article/pii/S004016252031028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oduleworks.com/moduleworks-and-topsolid-collaborate-on-5-axis-machining/" TargetMode="External"/><Relationship Id="rId5" Type="http://schemas.openxmlformats.org/officeDocument/2006/relationships/hyperlink" Target="https://www.scpe.org/index.php/scpe/article/view/1900" TargetMode="External"/><Relationship Id="rId10" Type="http://schemas.openxmlformats.org/officeDocument/2006/relationships/hyperlink" Target="https://statzon.com/insights/global-industrial-robot-market" TargetMode="External"/><Relationship Id="rId4" Type="http://schemas.openxmlformats.org/officeDocument/2006/relationships/hyperlink" Target="https://www.researchgate.net/publication/355538418_Research_on_Mobile_User_Interface_for_Robot_Arm_Remote_Control_in_Industrial_Application" TargetMode="External"/><Relationship Id="rId9" Type="http://schemas.openxmlformats.org/officeDocument/2006/relationships/hyperlink" Target="https://www.precisetool.com/machining-services/5-axis-cnc-machini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tate of industrial robotics: challenges &amp; opportunities">
            <a:extLst>
              <a:ext uri="{FF2B5EF4-FFF2-40B4-BE49-F238E27FC236}">
                <a16:creationId xmlns:a16="http://schemas.microsoft.com/office/drawing/2014/main" id="{451AB021-636E-1F95-FA4B-FE23D2316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" t="25298" r="547" b="30459"/>
          <a:stretch/>
        </p:blipFill>
        <p:spPr bwMode="auto">
          <a:xfrm>
            <a:off x="-66676" y="-2"/>
            <a:ext cx="12258675" cy="31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436219"/>
            <a:ext cx="11376788" cy="1661993"/>
          </a:xfrm>
        </p:spPr>
        <p:txBody>
          <a:bodyPr anchor="t"/>
          <a:lstStyle/>
          <a:p>
            <a:r>
              <a:rPr lang="en-US" sz="3600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Variables and Optimizing Boundary Conditions in Multi-Axis Robot Programs</a:t>
            </a:r>
            <a:endParaRPr lang="en-DE" sz="3600" dirty="0">
              <a:latin typeface="Siemens Slab Blac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56F69-BAAC-515F-B69B-915B1E3D18AB}"/>
              </a:ext>
            </a:extLst>
          </p:cNvPr>
          <p:cNvSpPr txBox="1"/>
          <p:nvPr/>
        </p:nvSpPr>
        <p:spPr>
          <a:xfrm>
            <a:off x="263352" y="5357982"/>
            <a:ext cx="100811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Siemens Sans" pitchFamily="2" charset="0"/>
              </a:rPr>
              <a:t>Submitted by:  Jan Nalivaika 		Supervised by:  Ludwig Siebert	(TUM-IWB)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Siemens Sans" pitchFamily="2" charset="0"/>
              </a:rPr>
              <a:t>	            					             Marius Breuer 	(Siemens AG)</a:t>
            </a:r>
          </a:p>
        </p:txBody>
      </p:sp>
      <p:sp>
        <p:nvSpPr>
          <p:cNvPr id="11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1C63D3C-5063-2D1F-13AC-6A74F5F29CE7}"/>
              </a:ext>
            </a:extLst>
          </p:cNvPr>
          <p:cNvSpPr txBox="1">
            <a:spLocks/>
          </p:cNvSpPr>
          <p:nvPr/>
        </p:nvSpPr>
        <p:spPr bwMode="black">
          <a:xfrm>
            <a:off x="424185" y="6325638"/>
            <a:ext cx="9188891" cy="2736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State of the Art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C6AECF35-B500-6D3E-D2DC-4333F46CBCC3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C0BD-3B2B-6784-4D29-AA600DF14BBD}"/>
              </a:ext>
            </a:extLst>
          </p:cNvPr>
          <p:cNvSpPr txBox="1"/>
          <p:nvPr/>
        </p:nvSpPr>
        <p:spPr>
          <a:xfrm>
            <a:off x="335360" y="1988840"/>
            <a:ext cx="101531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Show research gap by comparing what was already done and what is missing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Venn-Diagram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5CFFD985-A9A5-787B-6482-9EC309FC97A6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926C98F-7B82-4CEA-8991-5B7008CDA46A}"/>
              </a:ext>
            </a:extLst>
          </p:cNvPr>
          <p:cNvSpPr/>
          <p:nvPr/>
        </p:nvSpPr>
        <p:spPr>
          <a:xfrm>
            <a:off x="6479624" y="3968025"/>
            <a:ext cx="2232248" cy="2077779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85DAA1-01BE-54B4-BB87-0D5852E2BD64}"/>
              </a:ext>
            </a:extLst>
          </p:cNvPr>
          <p:cNvSpPr/>
          <p:nvPr/>
        </p:nvSpPr>
        <p:spPr>
          <a:xfrm>
            <a:off x="6447596" y="3152932"/>
            <a:ext cx="2232248" cy="2077779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DAE7BD-CD5E-4320-752D-278E7B070069}"/>
              </a:ext>
            </a:extLst>
          </p:cNvPr>
          <p:cNvSpPr/>
          <p:nvPr/>
        </p:nvSpPr>
        <p:spPr>
          <a:xfrm>
            <a:off x="4727848" y="3921443"/>
            <a:ext cx="2232248" cy="2077779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C817BF-1512-3466-CC0F-0969162858C6}"/>
              </a:ext>
            </a:extLst>
          </p:cNvPr>
          <p:cNvSpPr/>
          <p:nvPr/>
        </p:nvSpPr>
        <p:spPr>
          <a:xfrm>
            <a:off x="4734332" y="3129641"/>
            <a:ext cx="2232248" cy="2077779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EB99D-D2CB-C9AE-359B-57889BF20239}"/>
              </a:ext>
            </a:extLst>
          </p:cNvPr>
          <p:cNvSpPr txBox="1"/>
          <p:nvPr/>
        </p:nvSpPr>
        <p:spPr>
          <a:xfrm>
            <a:off x="349926" y="287696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Forschungshub</a:t>
            </a:r>
            <a:r>
              <a:rPr lang="en-US" sz="2800" dirty="0">
                <a:solidFill>
                  <a:schemeClr val="tx1"/>
                </a:solidFill>
              </a:rPr>
              <a:t> !!</a:t>
            </a:r>
            <a:endParaRPr lang="en-D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9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Methodology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634A235-A5F7-870F-B936-DF620B3F54CB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5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956A318-FF51-406D-2D66-02FE82134707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8575AB-7E18-B2A6-49CD-BA55AFFF4BF2}"/>
              </a:ext>
            </a:extLst>
          </p:cNvPr>
          <p:cNvSpPr txBox="1"/>
          <p:nvPr/>
        </p:nvSpPr>
        <p:spPr>
          <a:xfrm>
            <a:off x="542479" y="1556792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Overview: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3CE3E6-83EE-E6AF-0F8E-F4F0FAC3D4E8}"/>
              </a:ext>
            </a:extLst>
          </p:cNvPr>
          <p:cNvSpPr/>
          <p:nvPr/>
        </p:nvSpPr>
        <p:spPr>
          <a:xfrm>
            <a:off x="551111" y="2120404"/>
            <a:ext cx="3816424" cy="1728192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1)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8989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Methodology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634A235-A5F7-870F-B936-DF620B3F54CB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5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956A318-FF51-406D-2D66-02FE82134707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196001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Implementation and Results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E4F0554-1F7E-DBE2-041C-EA21C2FF303F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B2FCB-BD50-19BC-DAB4-099AE7B79903}"/>
              </a:ext>
            </a:extLst>
          </p:cNvPr>
          <p:cNvSpPr txBox="1"/>
          <p:nvPr/>
        </p:nvSpPr>
        <p:spPr>
          <a:xfrm>
            <a:off x="335360" y="1988840"/>
            <a:ext cx="1015312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Show cool images from modeled robot and results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Show PSO optimization running</a:t>
            </a: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CBB37BB-3A7B-3BCD-25DA-AE5866981869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276179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Discussion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BDDD264-D09B-273A-9533-92629F513E1F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71F8E-3BA1-D761-BC0D-7628B59B44F2}"/>
              </a:ext>
            </a:extLst>
          </p:cNvPr>
          <p:cNvSpPr txBox="1"/>
          <p:nvPr/>
        </p:nvSpPr>
        <p:spPr>
          <a:xfrm>
            <a:off x="335360" y="1988840"/>
            <a:ext cx="101531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Explain why results are good and what can be improved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72DEA28-FA37-D33F-B4FF-10AEDA9376D9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214609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Outlook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A904643-C2E4-1E23-1F69-DB37716EEAA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4048E-9267-DE4D-87DD-B9D7AB089FF5}"/>
              </a:ext>
            </a:extLst>
          </p:cNvPr>
          <p:cNvSpPr txBox="1"/>
          <p:nvPr/>
        </p:nvSpPr>
        <p:spPr>
          <a:xfrm>
            <a:off x="335360" y="1988840"/>
            <a:ext cx="101531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Show what is possible in the future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8415471-58C6-0BE4-BDDB-6A5D036EB417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98581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 descr="Sample contact data">
            <a:extLst>
              <a:ext uri="{FF2B5EF4-FFF2-40B4-BE49-F238E27FC236}">
                <a16:creationId xmlns:a16="http://schemas.microsoft.com/office/drawing/2014/main" id="{E8343E0A-363D-2441-912D-9E83C1F35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 anchor="ctr"/>
          <a:lstStyle/>
          <a:p>
            <a:pPr lvl="1"/>
            <a:r>
              <a:rPr lang="en-US" sz="1400" b="1" noProof="0" dirty="0"/>
              <a:t>Jan Nalivaika (TUM)</a:t>
            </a:r>
            <a:br>
              <a:rPr lang="en-US" sz="1400" dirty="0"/>
            </a:br>
            <a:r>
              <a:rPr lang="en-US" sz="1400" b="0" dirty="0"/>
              <a:t>Student</a:t>
            </a:r>
            <a:br>
              <a:rPr lang="en-US" sz="1400" noProof="0" dirty="0"/>
            </a:br>
            <a:r>
              <a:rPr lang="de-DE" sz="1400" b="0" noProof="0" dirty="0"/>
              <a:t>Otto-Hahn-Ring 6</a:t>
            </a:r>
          </a:p>
          <a:p>
            <a:r>
              <a:rPr lang="de-DE" sz="1400" noProof="0" dirty="0"/>
              <a:t>81739 Munich, Germany</a:t>
            </a:r>
          </a:p>
          <a:p>
            <a:pPr lvl="1"/>
            <a:r>
              <a:rPr lang="en-US" sz="1400" b="0" noProof="0" dirty="0"/>
              <a:t>Phone: +49 163 7180148</a:t>
            </a:r>
          </a:p>
          <a:p>
            <a:pPr lvl="1"/>
            <a:r>
              <a:rPr lang="en-US" sz="1400" b="0" noProof="0" dirty="0"/>
              <a:t>E-mail:</a:t>
            </a:r>
            <a:r>
              <a:rPr lang="en-US" sz="1400" noProof="0" dirty="0"/>
              <a:t> </a:t>
            </a:r>
            <a:r>
              <a:rPr lang="en-US" sz="1400" b="1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sz="1400" b="1" dirty="0">
                <a:solidFill>
                  <a:srgbClr val="00E6DC"/>
                </a:solidFill>
              </a:rPr>
            </a:br>
            <a:r>
              <a:rPr lang="en-US" sz="1400" b="1" dirty="0">
                <a:solidFill>
                  <a:srgbClr val="00E6DC"/>
                </a:solidFill>
              </a:rPr>
              <a:t>            </a:t>
            </a:r>
            <a:r>
              <a:rPr lang="en-US" sz="1400" b="1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sz="1400" b="1" dirty="0">
              <a:solidFill>
                <a:srgbClr val="00E6DC"/>
              </a:solidFill>
            </a:endParaRPr>
          </a:p>
          <a:p>
            <a:pPr lvl="1"/>
            <a:endParaRPr lang="en-US" sz="1400" noProof="0" dirty="0"/>
          </a:p>
        </p:txBody>
      </p:sp>
      <p:sp>
        <p:nvSpPr>
          <p:cNvPr id="15" name="Subtitle" descr="Sample contact data">
            <a:extLst>
              <a:ext uri="{FF2B5EF4-FFF2-40B4-BE49-F238E27FC236}">
                <a16:creationId xmlns:a16="http://schemas.microsoft.com/office/drawing/2014/main" id="{3243EEA8-D9C5-1443-02BD-B1609021854E}"/>
              </a:ext>
            </a:extLst>
          </p:cNvPr>
          <p:cNvSpPr txBox="1">
            <a:spLocks/>
          </p:cNvSpPr>
          <p:nvPr/>
        </p:nvSpPr>
        <p:spPr bwMode="black">
          <a:xfrm>
            <a:off x="4871864" y="151276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Phone: +49 1728396287</a:t>
            </a:r>
          </a:p>
          <a:p>
            <a:pPr lvl="1"/>
            <a:r>
              <a:rPr lang="en-US" b="0" dirty="0"/>
              <a:t>E-mail: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6" name="Subtitle" descr="Sample contact data">
            <a:extLst>
              <a:ext uri="{FF2B5EF4-FFF2-40B4-BE49-F238E27FC236}">
                <a16:creationId xmlns:a16="http://schemas.microsoft.com/office/drawing/2014/main" id="{FF17DD55-5EA1-FDB8-66D5-086E03A2D474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(TUM-IWB)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Phone: +49 8928915578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E-mail: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9805CC9D-EDDD-8B67-BFB5-B482CD92554D}"/>
              </a:ext>
            </a:extLst>
          </p:cNvPr>
          <p:cNvSpPr txBox="1">
            <a:spLocks/>
          </p:cNvSpPr>
          <p:nvPr/>
        </p:nvSpPr>
        <p:spPr bwMode="black">
          <a:xfrm>
            <a:off x="335360" y="548680"/>
            <a:ext cx="11376788" cy="615553"/>
          </a:xfrm>
          <a:prstGeom prst="rect">
            <a:avLst/>
          </a:prstGeom>
          <a:noFill/>
        </p:spPr>
        <p:txBody>
          <a:bodyPr vert="horz" wrap="square" lIns="0" tIns="54000" rIns="0" bIns="0" rtlCol="0" anchor="t" anchorCtr="0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en-US" sz="4000" b="0" dirty="0"/>
              <a:t>Contact</a:t>
            </a:r>
            <a:endParaRPr lang="en-DE" sz="4000" b="0" dirty="0"/>
          </a:p>
        </p:txBody>
      </p:sp>
      <p:sp>
        <p:nvSpPr>
          <p:cNvPr id="1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EA6AA75-FC79-2E1B-0A5C-35E6DF7B105B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9</a:t>
            </a:r>
          </a:p>
        </p:txBody>
      </p:sp>
      <p:sp>
        <p:nvSpPr>
          <p:cNvPr id="1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687D205-25F9-406C-14E7-47826FB7132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281719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Sources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A904643-C2E4-1E23-1F69-DB37716EEAA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4048E-9267-DE4D-87DD-B9D7AB089FF5}"/>
              </a:ext>
            </a:extLst>
          </p:cNvPr>
          <p:cNvSpPr txBox="1"/>
          <p:nvPr/>
        </p:nvSpPr>
        <p:spPr>
          <a:xfrm>
            <a:off x="411162" y="1628800"/>
            <a:ext cx="11877525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0" i="0" dirty="0">
                <a:solidFill>
                  <a:schemeClr val="tx1"/>
                </a:solidFill>
                <a:effectLst/>
                <a:latin typeface="ElsevierSans"/>
              </a:rPr>
              <a:t>Jin Hwa Jung 2020: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ElsevierSans"/>
              </a:rPr>
              <a:t> </a:t>
            </a:r>
            <a:r>
              <a:rPr lang="en-US" sz="1400" dirty="0">
                <a:solidFill>
                  <a:schemeClr val="tx1"/>
                </a:solidFill>
                <a:hlinkClick r:id="rId2"/>
              </a:rPr>
              <a:t>https://www.sciencedirect.com/science/article/pii/S0040162520310283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Jony et al. 2016: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https://www.researchgate.net/publication/311323742_Big_Data_Characteristics_Value_Chain_and_Challenges</a:t>
            </a:r>
            <a:endParaRPr lang="en-US" sz="1400" dirty="0">
              <a:solidFill>
                <a:srgbClr val="00C1B6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ElsevierSans"/>
              </a:rPr>
              <a:t>Jiangnan Ni 2021: </a:t>
            </a:r>
            <a:r>
              <a:rPr lang="en-US" sz="1400" dirty="0">
                <a:solidFill>
                  <a:schemeClr val="tx1"/>
                </a:solidFill>
                <a:latin typeface="ElsevierSans"/>
                <a:hlinkClick r:id="rId5"/>
              </a:rPr>
              <a:t>https://www.scpe.org/index.php/scpe/article/view/1900</a:t>
            </a:r>
            <a:endParaRPr lang="en-US" sz="1400" dirty="0">
              <a:solidFill>
                <a:schemeClr val="tx1"/>
              </a:solidFill>
              <a:latin typeface="ElsevierSans"/>
            </a:endParaRPr>
          </a:p>
          <a:p>
            <a:pPr algn="l"/>
            <a:r>
              <a:rPr lang="en-US" sz="1400" i="0" dirty="0" err="1">
                <a:solidFill>
                  <a:schemeClr val="tx1"/>
                </a:solidFill>
                <a:effectLst/>
                <a:latin typeface="ElsevierSans"/>
              </a:rPr>
              <a:t>ModuleWorks</a:t>
            </a:r>
            <a:r>
              <a:rPr lang="en-US" sz="1400" i="0" dirty="0">
                <a:solidFill>
                  <a:schemeClr val="tx1"/>
                </a:solidFill>
                <a:effectLst/>
                <a:latin typeface="ElsevierSans"/>
              </a:rPr>
              <a:t> 2024: </a:t>
            </a:r>
            <a:r>
              <a:rPr lang="en-US" sz="1400" dirty="0">
                <a:solidFill>
                  <a:schemeClr val="tx1"/>
                </a:solidFill>
                <a:hlinkClick r:id="rId6"/>
              </a:rPr>
              <a:t>https://www.moduleworks.com/moduleworks-and-topsolid-collaborate-on-5-axis-machining/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Raouf et al. 2022:  </a:t>
            </a:r>
            <a:r>
              <a:rPr lang="en-US" sz="1400" dirty="0">
                <a:solidFill>
                  <a:schemeClr val="tx1"/>
                </a:solidFill>
                <a:hlinkClick r:id="rId7"/>
              </a:rPr>
              <a:t>https://academic.oup.com/jcde/article/9/2/417/6537181?login=true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Robot ´milling: </a:t>
            </a:r>
            <a:r>
              <a:rPr lang="en-US" sz="1400" dirty="0">
                <a:solidFill>
                  <a:schemeClr val="tx1"/>
                </a:solidFill>
                <a:hlinkClick r:id="rId8"/>
              </a:rPr>
              <a:t>https://www.roboticgizmos.com/kuka-robot-foam-art/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CNC mill gif: </a:t>
            </a:r>
            <a:r>
              <a:rPr lang="en-US" sz="1400" dirty="0">
                <a:solidFill>
                  <a:schemeClr val="tx1"/>
                </a:solidFill>
                <a:hlinkClick r:id="rId9"/>
              </a:rPr>
              <a:t>https://www.precisetool.com/machining-services/5-axis-cnc-machining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dirty="0" err="1">
                <a:solidFill>
                  <a:schemeClr val="tx1"/>
                </a:solidFill>
              </a:rPr>
              <a:t>Statzon</a:t>
            </a:r>
            <a:r>
              <a:rPr lang="en-US" sz="1400" dirty="0">
                <a:solidFill>
                  <a:schemeClr val="tx1"/>
                </a:solidFill>
              </a:rPr>
              <a:t> 2024: </a:t>
            </a:r>
            <a:r>
              <a:rPr lang="en-US" sz="1400" dirty="0">
                <a:solidFill>
                  <a:schemeClr val="tx1"/>
                </a:solidFill>
                <a:hlinkClick r:id="rId10"/>
              </a:rPr>
              <a:t>https://statzon.com/insights/global-industrial-robot-market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5D5A78E-6CB8-38C3-47E2-3A479AC57EDB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630813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Backup Slide 1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B89BB2F-4996-B448-D080-5834FF921A0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11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327D9A5-1F22-F08C-89E9-25ECC14616E1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pic>
        <p:nvPicPr>
          <p:cNvPr id="6" name="Picture 5" descr="A graph of data being measured&#10;&#10;Description automatically generated with medium confidence">
            <a:extLst>
              <a:ext uri="{FF2B5EF4-FFF2-40B4-BE49-F238E27FC236}">
                <a16:creationId xmlns:a16="http://schemas.microsoft.com/office/drawing/2014/main" id="{1379C86D-AF9D-E899-F00E-2530B01A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278013"/>
            <a:ext cx="3544617" cy="2897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BCEE63-D8F6-A1D8-6B07-B9F6DCC74BBD}"/>
              </a:ext>
            </a:extLst>
          </p:cNvPr>
          <p:cNvSpPr txBox="1"/>
          <p:nvPr/>
        </p:nvSpPr>
        <p:spPr>
          <a:xfrm>
            <a:off x="6816080" y="1306741"/>
            <a:ext cx="3600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ElsevierSans"/>
              </a:rPr>
              <a:t>(Jony et al. 2016)</a:t>
            </a:r>
            <a:endParaRPr lang="en-DE" sz="800" dirty="0">
              <a:solidFill>
                <a:schemeClr val="bg1"/>
              </a:solidFill>
              <a:latin typeface="ElsevierSans"/>
            </a:endParaRPr>
          </a:p>
        </p:txBody>
      </p:sp>
      <p:pic>
        <p:nvPicPr>
          <p:cNvPr id="8" name="Picture 4" descr="KUKA Robot Turning Large Foam Blocks Into Works of Art - Robotic Gizmos">
            <a:extLst>
              <a:ext uri="{FF2B5EF4-FFF2-40B4-BE49-F238E27FC236}">
                <a16:creationId xmlns:a16="http://schemas.microsoft.com/office/drawing/2014/main" id="{DDA8759B-9189-8955-62CB-4C653F74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2699550"/>
            <a:ext cx="3307910" cy="207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5-axis machining centres with 5th axis in the tool | HELLER">
            <a:extLst>
              <a:ext uri="{FF2B5EF4-FFF2-40B4-BE49-F238E27FC236}">
                <a16:creationId xmlns:a16="http://schemas.microsoft.com/office/drawing/2014/main" id="{73FD1693-8264-FC83-F08A-2127F0C1A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4" t="1842" r="18486" b="692"/>
          <a:stretch/>
        </p:blipFill>
        <p:spPr bwMode="auto">
          <a:xfrm>
            <a:off x="411163" y="1414463"/>
            <a:ext cx="3452589" cy="302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2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Backup Slide 2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301411-6D20-93FC-8717-C04B8098B9C7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12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5017EE41-4B95-C117-1B2C-71913ED04E9D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291439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Table of Contents</a:t>
            </a:r>
            <a:endParaRPr lang="en-DE" sz="4000" dirty="0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A89480DC-6FBE-83B5-BF7E-3D618AFA053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7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8D90096-BCDD-63E0-81E9-53CE5D040AC5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A722A-170E-366A-9776-4E73D4575B5E}"/>
              </a:ext>
            </a:extLst>
          </p:cNvPr>
          <p:cNvSpPr txBox="1"/>
          <p:nvPr/>
        </p:nvSpPr>
        <p:spPr>
          <a:xfrm>
            <a:off x="335360" y="1988839"/>
            <a:ext cx="9291803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Motivation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Problem Formulation and Aim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State of the Art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Methodology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Implementation and Results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Discussion</a:t>
            </a:r>
          </a:p>
          <a:p>
            <a:pPr marL="514350" indent="-514350" algn="l">
              <a:buClr>
                <a:schemeClr val="tx1"/>
              </a:buClr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Summary and Outlook</a:t>
            </a:r>
            <a:endParaRPr lang="en-DE" sz="28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145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Backup Slide 3</a:t>
            </a:r>
            <a:endParaRPr lang="en-DE" sz="4000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9E6EFE8-76D3-A4CC-3BE0-7255435141EB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13</a:t>
            </a:r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01FC7FF-3705-25B6-A529-9C655786D9C7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</p:spTree>
    <p:extLst>
      <p:ext uri="{BB962C8B-B14F-4D97-AF65-F5344CB8AC3E}">
        <p14:creationId xmlns:p14="http://schemas.microsoft.com/office/powerpoint/2010/main" val="1354604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State of the Art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C6AECF35-B500-6D3E-D2DC-4333F46CBCC3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4C0BD-3B2B-6784-4D29-AA600DF14BBD}"/>
              </a:ext>
            </a:extLst>
          </p:cNvPr>
          <p:cNvSpPr txBox="1"/>
          <p:nvPr/>
        </p:nvSpPr>
        <p:spPr>
          <a:xfrm>
            <a:off x="422286" y="1414463"/>
            <a:ext cx="102213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Redundancy: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More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are present than necessary for a specific task.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5CFFD985-A9A5-787B-6482-9EC309FC97A6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pic>
        <p:nvPicPr>
          <p:cNvPr id="8" name="Picture 7" descr="A machine with a mechanical arm&#10;&#10;Description automatically generated with medium confidence">
            <a:extLst>
              <a:ext uri="{FF2B5EF4-FFF2-40B4-BE49-F238E27FC236}">
                <a16:creationId xmlns:a16="http://schemas.microsoft.com/office/drawing/2014/main" id="{56D60853-AD5A-2C69-6DEC-07C37EF44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43"/>
          <a:stretch/>
        </p:blipFill>
        <p:spPr>
          <a:xfrm>
            <a:off x="422286" y="2346009"/>
            <a:ext cx="4748733" cy="3461066"/>
          </a:xfrm>
          <a:prstGeom prst="rect">
            <a:avLst/>
          </a:prstGeom>
        </p:spPr>
      </p:pic>
      <p:pic>
        <p:nvPicPr>
          <p:cNvPr id="10" name="Picture 9" descr="A close-up of a robot&#10;&#10;Description automatically generated">
            <a:extLst>
              <a:ext uri="{FF2B5EF4-FFF2-40B4-BE49-F238E27FC236}">
                <a16:creationId xmlns:a16="http://schemas.microsoft.com/office/drawing/2014/main" id="{5735B4AC-D815-1D7B-82D5-33756C75D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067" y="2340768"/>
            <a:ext cx="5582121" cy="34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2352B4-E817-65D4-B263-3CA30E27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1422089"/>
            <a:ext cx="7894796" cy="40552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Motivation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51A1261-DB3F-A057-4200-0BE69EA9DDCC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2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C73BA089-E37E-8138-21C9-B70FF8FB3633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30B04-F5F6-C53D-AB2E-9DE9AAC361EC}"/>
              </a:ext>
            </a:extLst>
          </p:cNvPr>
          <p:cNvSpPr txBox="1"/>
          <p:nvPr/>
        </p:nvSpPr>
        <p:spPr>
          <a:xfrm>
            <a:off x="411163" y="5240624"/>
            <a:ext cx="6481337" cy="1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effectLst/>
                <a:latin typeface="ElsevierSans"/>
              </a:rPr>
              <a:t>(Hwa Jung 2020</a:t>
            </a:r>
            <a:r>
              <a:rPr lang="en-US" sz="800" dirty="0">
                <a:solidFill>
                  <a:schemeClr val="bg1"/>
                </a:solidFill>
                <a:latin typeface="ElsevierSans"/>
              </a:rPr>
              <a:t>)</a:t>
            </a:r>
            <a:endParaRPr lang="en-DE" sz="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1. Industrial Applications of Robotics | Download Scientific Diagram">
            <a:extLst>
              <a:ext uri="{FF2B5EF4-FFF2-40B4-BE49-F238E27FC236}">
                <a16:creationId xmlns:a16="http://schemas.microsoft.com/office/drawing/2014/main" id="{02DBF7DE-AAF2-E79A-3A85-20AE79196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15452"/>
          <a:stretch/>
        </p:blipFill>
        <p:spPr bwMode="auto">
          <a:xfrm>
            <a:off x="8836335" y="1422089"/>
            <a:ext cx="2950853" cy="124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Global Industrial Robot Market - Statzon Blog">
            <a:extLst>
              <a:ext uri="{FF2B5EF4-FFF2-40B4-BE49-F238E27FC236}">
                <a16:creationId xmlns:a16="http://schemas.microsoft.com/office/drawing/2014/main" id="{11035B82-C79E-AB84-17B0-A4CBC8B27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1" b="10308"/>
          <a:stretch/>
        </p:blipFill>
        <p:spPr bwMode="auto">
          <a:xfrm>
            <a:off x="8836335" y="3428999"/>
            <a:ext cx="2950853" cy="18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50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CB106-B906-95EA-D6AD-40E13241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335" y="1414463"/>
            <a:ext cx="2950853" cy="1516056"/>
          </a:xfrm>
          <a:prstGeom prst="rect">
            <a:avLst/>
          </a:prstGeom>
        </p:spPr>
      </p:pic>
      <p:pic>
        <p:nvPicPr>
          <p:cNvPr id="2050" name="Picture 2" descr="1. Industrial Applications of Robotics | Download Scientific Diagram">
            <a:extLst>
              <a:ext uri="{FF2B5EF4-FFF2-40B4-BE49-F238E27FC236}">
                <a16:creationId xmlns:a16="http://schemas.microsoft.com/office/drawing/2014/main" id="{02DBF7DE-AAF2-E79A-3A85-20AE79196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15452"/>
          <a:stretch/>
        </p:blipFill>
        <p:spPr bwMode="auto">
          <a:xfrm>
            <a:off x="413986" y="1414463"/>
            <a:ext cx="8037364" cy="339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Motivation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51A1261-DB3F-A057-4200-0BE69EA9DDCC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2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C73BA089-E37E-8138-21C9-B70FF8FB3633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BDEC07-674B-B18F-545A-5D53C31A4F91}"/>
              </a:ext>
            </a:extLst>
          </p:cNvPr>
          <p:cNvSpPr txBox="1"/>
          <p:nvPr/>
        </p:nvSpPr>
        <p:spPr>
          <a:xfrm>
            <a:off x="404812" y="4598706"/>
            <a:ext cx="61140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ElsevierSans"/>
              </a:rPr>
              <a:t>(Ni 2021)</a:t>
            </a:r>
          </a:p>
        </p:txBody>
      </p:sp>
      <p:pic>
        <p:nvPicPr>
          <p:cNvPr id="7" name="Picture 6" descr="Global Industrial Robot Market - Statzon Blog">
            <a:extLst>
              <a:ext uri="{FF2B5EF4-FFF2-40B4-BE49-F238E27FC236}">
                <a16:creationId xmlns:a16="http://schemas.microsoft.com/office/drawing/2014/main" id="{106AE36F-4D36-7384-704C-FA4A8BB10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1" b="10308"/>
          <a:stretch/>
        </p:blipFill>
        <p:spPr bwMode="auto">
          <a:xfrm>
            <a:off x="8836335" y="3428999"/>
            <a:ext cx="2950853" cy="18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97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Motivation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51A1261-DB3F-A057-4200-0BE69EA9DDCC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2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C73BA089-E37E-8138-21C9-B70FF8FB3633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pic>
        <p:nvPicPr>
          <p:cNvPr id="2050" name="Picture 2" descr="1. Industrial Applications of Robotics | Download Scientific Diagram">
            <a:extLst>
              <a:ext uri="{FF2B5EF4-FFF2-40B4-BE49-F238E27FC236}">
                <a16:creationId xmlns:a16="http://schemas.microsoft.com/office/drawing/2014/main" id="{02DBF7DE-AAF2-E79A-3A85-20AE79196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15452"/>
          <a:stretch/>
        </p:blipFill>
        <p:spPr bwMode="auto">
          <a:xfrm>
            <a:off x="8836335" y="3429000"/>
            <a:ext cx="2950853" cy="124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lobal Industrial Robot Market - Statzon Blog">
            <a:extLst>
              <a:ext uri="{FF2B5EF4-FFF2-40B4-BE49-F238E27FC236}">
                <a16:creationId xmlns:a16="http://schemas.microsoft.com/office/drawing/2014/main" id="{7F6F9415-049C-3170-E305-65A9B49B3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461" b="10308"/>
          <a:stretch/>
        </p:blipFill>
        <p:spPr bwMode="auto">
          <a:xfrm>
            <a:off x="385688" y="1414462"/>
            <a:ext cx="6872288" cy="420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C0BAC7-B014-9909-AC00-C9188769CF05}"/>
              </a:ext>
            </a:extLst>
          </p:cNvPr>
          <p:cNvSpPr txBox="1"/>
          <p:nvPr/>
        </p:nvSpPr>
        <p:spPr>
          <a:xfrm>
            <a:off x="6483371" y="5357017"/>
            <a:ext cx="892666" cy="231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ElsevierSans"/>
              </a:rPr>
              <a:t>(</a:t>
            </a:r>
            <a:r>
              <a:rPr lang="en-US" sz="800" dirty="0" err="1">
                <a:solidFill>
                  <a:schemeClr val="tx1"/>
                </a:solidFill>
                <a:latin typeface="ElsevierSans"/>
              </a:rPr>
              <a:t>Statzon</a:t>
            </a:r>
            <a:r>
              <a:rPr lang="en-US" sz="800" dirty="0">
                <a:solidFill>
                  <a:schemeClr val="tx1"/>
                </a:solidFill>
                <a:latin typeface="ElsevierSans"/>
              </a:rPr>
              <a:t> 2024)</a:t>
            </a:r>
            <a:endParaRPr lang="en-DE" sz="800" dirty="0">
              <a:latin typeface="Elsevier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7FE4D-A2DB-4CD6-F1E4-755CE100B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6335" y="1414463"/>
            <a:ext cx="2950853" cy="15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9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Problem Formulation and Aim </a:t>
            </a:r>
            <a:r>
              <a:rPr lang="en-US" sz="1400" dirty="0"/>
              <a:t>(1/4)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77D0F49-B1C1-157F-A81C-6F9F5C3D290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3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7B95733-ADBC-9E72-3217-68980C39707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</a:t>
            </a:r>
            <a:r>
              <a:rPr lang="en-US" b="1" dirty="0"/>
              <a:t>03694590</a:t>
            </a:r>
            <a:r>
              <a:rPr lang="en-US" dirty="0"/>
              <a:t> | Siemens T AMC FMP-DE | 2024.03.04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ACAB1-5347-5B93-5D17-65C8FE894D25}"/>
              </a:ext>
            </a:extLst>
          </p:cNvPr>
          <p:cNvSpPr txBox="1"/>
          <p:nvPr/>
        </p:nvSpPr>
        <p:spPr>
          <a:xfrm>
            <a:off x="2602372" y="1595416"/>
            <a:ext cx="8534188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 computer numerical control (CNC) milling the traversed toolpaths are usually defined in 5 degrees of freedom (</a:t>
            </a:r>
            <a:r>
              <a:rPr lang="en-US" dirty="0" err="1">
                <a:solidFill>
                  <a:schemeClr val="tx1"/>
                </a:solidFill>
              </a:rPr>
              <a:t>DoFs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These </a:t>
            </a:r>
            <a:r>
              <a:rPr lang="en-US" dirty="0" err="1">
                <a:solidFill>
                  <a:schemeClr val="tx1"/>
                </a:solidFill>
              </a:rPr>
              <a:t>DoFs</a:t>
            </a:r>
            <a:r>
              <a:rPr lang="en-US" dirty="0">
                <a:solidFill>
                  <a:schemeClr val="tx1"/>
                </a:solidFill>
              </a:rPr>
              <a:t> are: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X- Y- and Z-coordinates for translation and the rotation A and B</a:t>
            </a:r>
          </a:p>
        </p:txBody>
      </p:sp>
      <p:pic>
        <p:nvPicPr>
          <p:cNvPr id="17" name="Picture 2" descr="5-Axis CNC Machining | Precise Tool &amp; Manufacturing">
            <a:extLst>
              <a:ext uri="{FF2B5EF4-FFF2-40B4-BE49-F238E27FC236}">
                <a16:creationId xmlns:a16="http://schemas.microsoft.com/office/drawing/2014/main" id="{4687E01F-A0BA-8202-6B9F-A9FDFC84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3510128"/>
            <a:ext cx="4028653" cy="226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5-Axis Machining What Are The Axes? Cimquest, 59% OFF">
            <a:extLst>
              <a:ext uri="{FF2B5EF4-FFF2-40B4-BE49-F238E27FC236}">
                <a16:creationId xmlns:a16="http://schemas.microsoft.com/office/drawing/2014/main" id="{922A5B30-1694-00E2-4240-1DBCC24D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414463"/>
            <a:ext cx="2014537" cy="20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5-axis machining centres with 5th axis in the tool | HELLER">
            <a:extLst>
              <a:ext uri="{FF2B5EF4-FFF2-40B4-BE49-F238E27FC236}">
                <a16:creationId xmlns:a16="http://schemas.microsoft.com/office/drawing/2014/main" id="{79DE1EBB-1BDF-E5CF-7D4F-A22FF3708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4" t="1842" r="18486" b="692"/>
          <a:stretch/>
        </p:blipFill>
        <p:spPr bwMode="auto">
          <a:xfrm>
            <a:off x="411163" y="3524429"/>
            <a:ext cx="2608417" cy="228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oduleWorks and TOPSOLID Collaborate on 5-Axis Machining">
            <a:extLst>
              <a:ext uri="{FF2B5EF4-FFF2-40B4-BE49-F238E27FC236}">
                <a16:creationId xmlns:a16="http://schemas.microsoft.com/office/drawing/2014/main" id="{C0625EAC-688E-F82C-A998-A001D08FA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6" t="3773" r="15350" b="6951"/>
          <a:stretch/>
        </p:blipFill>
        <p:spPr bwMode="auto">
          <a:xfrm>
            <a:off x="8262767" y="3536370"/>
            <a:ext cx="2608418" cy="228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48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Problem Formulation and Aim </a:t>
            </a:r>
            <a:r>
              <a:rPr lang="en-US" sz="1400" dirty="0"/>
              <a:t>(2/4)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77D0F49-B1C1-157F-A81C-6F9F5C3D290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3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7B95733-ADBC-9E72-3217-68980C39707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A93C8-F461-4C48-8FD0-189CBE3F6557}"/>
              </a:ext>
            </a:extLst>
          </p:cNvPr>
          <p:cNvSpPr txBox="1"/>
          <p:nvPr/>
        </p:nvSpPr>
        <p:spPr>
          <a:xfrm>
            <a:off x="10381782" y="5668575"/>
            <a:ext cx="1391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Raouf et al. 2022</a:t>
            </a:r>
            <a:endParaRPr lang="en-DE" sz="12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654A3C-50B1-F8C2-E93B-B008479E32C4}"/>
              </a:ext>
            </a:extLst>
          </p:cNvPr>
          <p:cNvGrpSpPr/>
          <p:nvPr/>
        </p:nvGrpSpPr>
        <p:grpSpPr>
          <a:xfrm>
            <a:off x="411162" y="1427242"/>
            <a:ext cx="4223956" cy="2943907"/>
            <a:chOff x="7285437" y="2708920"/>
            <a:chExt cx="4974606" cy="3382099"/>
          </a:xfrm>
        </p:grpSpPr>
        <p:pic>
          <p:nvPicPr>
            <p:cNvPr id="6" name="Picture 6" descr="The 6 degree of freedom industrial robot and its joints. | Download  Scientific Diagram">
              <a:extLst>
                <a:ext uri="{FF2B5EF4-FFF2-40B4-BE49-F238E27FC236}">
                  <a16:creationId xmlns:a16="http://schemas.microsoft.com/office/drawing/2014/main" id="{4DF5E0FD-1291-41C2-EC75-AA4AFFA23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437" y="2708920"/>
              <a:ext cx="4567333" cy="336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45FBD2-69BE-43A5-13D1-6784F3736E55}"/>
                </a:ext>
              </a:extLst>
            </p:cNvPr>
            <p:cNvSpPr txBox="1"/>
            <p:nvPr/>
          </p:nvSpPr>
          <p:spPr>
            <a:xfrm>
              <a:off x="10757961" y="5843507"/>
              <a:ext cx="1502082" cy="2475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(</a:t>
              </a:r>
              <a:r>
                <a:rPr lang="en-US" sz="800" dirty="0">
                  <a:solidFill>
                    <a:schemeClr val="bg1"/>
                  </a:solidFill>
                  <a:latin typeface="ElsevierSans"/>
                </a:rPr>
                <a:t>Raouf</a:t>
              </a:r>
              <a:r>
                <a:rPr lang="en-US" sz="800" dirty="0">
                  <a:solidFill>
                    <a:schemeClr val="bg1"/>
                  </a:solidFill>
                </a:rPr>
                <a:t> et al. 2022)</a:t>
              </a:r>
              <a:endParaRPr lang="en-DE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E75315-4E08-665F-1C5E-E532AF57C656}"/>
              </a:ext>
            </a:extLst>
          </p:cNvPr>
          <p:cNvSpPr txBox="1"/>
          <p:nvPr/>
        </p:nvSpPr>
        <p:spPr>
          <a:xfrm>
            <a:off x="329184" y="4692094"/>
            <a:ext cx="77931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Redundancy in the system when performing a 5-Dof task in a 6-DoF system</a:t>
            </a:r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How does the boundary condition affect the robot and how can we use the redundancy to our advantage?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7A617-8048-59E8-5B53-AB4FF2284789}"/>
              </a:ext>
            </a:extLst>
          </p:cNvPr>
          <p:cNvSpPr txBox="1"/>
          <p:nvPr/>
        </p:nvSpPr>
        <p:spPr>
          <a:xfrm>
            <a:off x="4511824" y="1325237"/>
            <a:ext cx="7413855" cy="397031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Industrial robots: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6 </a:t>
            </a:r>
            <a:r>
              <a:rPr lang="en-US" dirty="0" err="1">
                <a:solidFill>
                  <a:schemeClr val="tx1"/>
                </a:solidFill>
              </a:rPr>
              <a:t>DoFs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great candidate for Wire Arc Additive Manufacturing (WAAM)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used for CNC machining</a:t>
            </a:r>
          </a:p>
          <a:p>
            <a:pPr algn="l"/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5-DoF toolpath does </a:t>
            </a:r>
            <a:r>
              <a:rPr lang="en-US" u="sng" dirty="0">
                <a:solidFill>
                  <a:schemeClr val="tx1"/>
                </a:solidFill>
              </a:rPr>
              <a:t>not fully specify the robots configuration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While the toolpath defines the X, Y, and Z coordinates, as well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as rotations A and B, rotation C is not defined and </a:t>
            </a:r>
            <a:r>
              <a:rPr lang="en-US" u="sng" dirty="0">
                <a:solidFill>
                  <a:schemeClr val="tx1"/>
                </a:solidFill>
              </a:rPr>
              <a:t>can be chosen freely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The rotation C is not affecting the toolpath but the way how this toolpath is traversed. Thus, it is considered a </a:t>
            </a:r>
            <a:r>
              <a:rPr lang="en-US" u="sng" dirty="0">
                <a:solidFill>
                  <a:schemeClr val="tx1"/>
                </a:solidFill>
              </a:rPr>
              <a:t>boundary condition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521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Problem Formulation and Aim </a:t>
            </a:r>
            <a:r>
              <a:rPr lang="en-US" sz="1400" dirty="0"/>
              <a:t>(3/4)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77D0F49-B1C1-157F-A81C-6F9F5C3D290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3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7B95733-ADBC-9E72-3217-68980C39707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ACAB1-5347-5B93-5D17-65C8FE894D25}"/>
              </a:ext>
            </a:extLst>
          </p:cNvPr>
          <p:cNvSpPr txBox="1"/>
          <p:nvPr/>
        </p:nvSpPr>
        <p:spPr>
          <a:xfrm>
            <a:off x="479376" y="1414463"/>
            <a:ext cx="11416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traversing a path with different C rotation: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CEDE-B2F3-38D5-6B60-1D77B92866C4}"/>
              </a:ext>
            </a:extLst>
          </p:cNvPr>
          <p:cNvSpPr txBox="1"/>
          <p:nvPr/>
        </p:nvSpPr>
        <p:spPr>
          <a:xfrm>
            <a:off x="427903" y="4293096"/>
            <a:ext cx="92701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The different setting of the rotation C (rotation around the axis of the tool) significantly influences the behavior of the robot.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The influenced </a:t>
            </a:r>
            <a:r>
              <a:rPr lang="en-US" u="sng" dirty="0">
                <a:solidFill>
                  <a:schemeClr val="tx1"/>
                </a:solidFill>
              </a:rPr>
              <a:t>process variables</a:t>
            </a:r>
            <a:r>
              <a:rPr lang="en-US" dirty="0">
                <a:solidFill>
                  <a:schemeClr val="tx1"/>
                </a:solidFill>
              </a:rPr>
              <a:t> are for example: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Direction changes in the joints, accelerations, energy consumption, cable positioning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E44F25-DE8C-79F2-4ED5-4822E0092721}"/>
              </a:ext>
            </a:extLst>
          </p:cNvPr>
          <p:cNvSpPr>
            <a:spLocks noChangeAspect="1"/>
          </p:cNvSpPr>
          <p:nvPr/>
        </p:nvSpPr>
        <p:spPr>
          <a:xfrm>
            <a:off x="5231904" y="1844824"/>
            <a:ext cx="4054051" cy="2280404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1FEF44-3723-6A0B-CFE6-7C0BDC07FB3B}"/>
              </a:ext>
            </a:extLst>
          </p:cNvPr>
          <p:cNvSpPr>
            <a:spLocks noChangeAspect="1"/>
          </p:cNvSpPr>
          <p:nvPr/>
        </p:nvSpPr>
        <p:spPr>
          <a:xfrm>
            <a:off x="427902" y="1844824"/>
            <a:ext cx="4054051" cy="2280404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3395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04439-5CE7-199E-BDC8-2FD57664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376788" cy="615553"/>
          </a:xfrm>
        </p:spPr>
        <p:txBody>
          <a:bodyPr/>
          <a:lstStyle/>
          <a:p>
            <a:r>
              <a:rPr lang="en-US" sz="4000" dirty="0"/>
              <a:t>Problem Formulation and Aim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(4/4)</a:t>
            </a:r>
            <a:endParaRPr lang="en-DE" sz="4000" dirty="0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77D0F49-B1C1-157F-A81C-6F9F5C3D2909}"/>
              </a:ext>
            </a:extLst>
          </p:cNvPr>
          <p:cNvSpPr txBox="1">
            <a:spLocks/>
          </p:cNvSpPr>
          <p:nvPr/>
        </p:nvSpPr>
        <p:spPr bwMode="black">
          <a:xfrm>
            <a:off x="335360" y="6309320"/>
            <a:ext cx="576064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Page 3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7B95733-ADBC-9E72-3217-68980C397078}"/>
              </a:ext>
            </a:extLst>
          </p:cNvPr>
          <p:cNvSpPr txBox="1">
            <a:spLocks/>
          </p:cNvSpPr>
          <p:nvPr/>
        </p:nvSpPr>
        <p:spPr bwMode="black">
          <a:xfrm>
            <a:off x="1055440" y="6309320"/>
            <a:ext cx="9216000" cy="289918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defPPr>
              <a:defRPr lang="en-US"/>
            </a:defPPr>
            <a:lvl1pPr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90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dirty="0"/>
              <a:t>Jan Nalivaika | Student ID: 03694590 | Siemens T AMC FMP-DE | 2024.03.04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64A58C-C1DA-05EF-6219-75680033D4C1}"/>
              </a:ext>
            </a:extLst>
          </p:cNvPr>
          <p:cNvSpPr/>
          <p:nvPr/>
        </p:nvSpPr>
        <p:spPr>
          <a:xfrm>
            <a:off x="444032" y="1448972"/>
            <a:ext cx="5400000" cy="1152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currently published method allows the user to select specific process variables to evaluate a process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35A2B9-BC40-043C-ACB6-D66129464724}"/>
              </a:ext>
            </a:extLst>
          </p:cNvPr>
          <p:cNvSpPr/>
          <p:nvPr/>
        </p:nvSpPr>
        <p:spPr>
          <a:xfrm>
            <a:off x="444032" y="2813447"/>
            <a:ext cx="5400000" cy="1296016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of now, it is not possible to weigh individual process parameters and thus describe the manufacturing process as a singular scalar value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8FA014-8B1F-1168-AFF5-61A1156B73CF}"/>
              </a:ext>
            </a:extLst>
          </p:cNvPr>
          <p:cNvSpPr/>
          <p:nvPr/>
        </p:nvSpPr>
        <p:spPr>
          <a:xfrm>
            <a:off x="444032" y="4365232"/>
            <a:ext cx="5400000" cy="1152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available method provides a solution to optimize boundary conditions based on a user defined goal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FF853C5-CCFA-3B04-77E6-276569C06AE5}"/>
              </a:ext>
            </a:extLst>
          </p:cNvPr>
          <p:cNvSpPr/>
          <p:nvPr/>
        </p:nvSpPr>
        <p:spPr>
          <a:xfrm>
            <a:off x="6341835" y="1448972"/>
            <a:ext cx="5400000" cy="1152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Provide a method that can work with specifically selected process variables and rate a manufacturing process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A3EE9C-2329-E2A9-83F0-75F19D30BDBB}"/>
              </a:ext>
            </a:extLst>
          </p:cNvPr>
          <p:cNvSpPr/>
          <p:nvPr/>
        </p:nvSpPr>
        <p:spPr>
          <a:xfrm>
            <a:off x="6341835" y="2885455"/>
            <a:ext cx="5400000" cy="1152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Extend the developed method with the option to add user-defined importance factor (weights) for the process variables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795F8B0-44B0-C0AD-AD99-91FF82F8BBE7}"/>
              </a:ext>
            </a:extLst>
          </p:cNvPr>
          <p:cNvSpPr/>
          <p:nvPr/>
        </p:nvSpPr>
        <p:spPr>
          <a:xfrm>
            <a:off x="6357184" y="4361555"/>
            <a:ext cx="5400000" cy="1152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Provide system that can optimize the boundary conditions while considering the user defined goal</a:t>
            </a:r>
          </a:p>
        </p:txBody>
      </p:sp>
    </p:spTree>
    <p:extLst>
      <p:ext uri="{BB962C8B-B14F-4D97-AF65-F5344CB8AC3E}">
        <p14:creationId xmlns:p14="http://schemas.microsoft.com/office/powerpoint/2010/main" val="249375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1279</Words>
  <Application>Microsoft Office PowerPoint</Application>
  <PresentationFormat>Widescreen</PresentationFormat>
  <Paragraphs>173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ElsevierSans</vt:lpstr>
      <vt:lpstr>Siemens Sans</vt:lpstr>
      <vt:lpstr>Siemens Slab Black</vt:lpstr>
      <vt:lpstr>Wingdings</vt:lpstr>
      <vt:lpstr>Siemens 2022</vt:lpstr>
      <vt:lpstr>Methodical Approach for Analyzing Process Variables and Optimizing Boundary Conditions in Multi-Axis Robot Programs</vt:lpstr>
      <vt:lpstr>Table of Contents</vt:lpstr>
      <vt:lpstr>Motivation</vt:lpstr>
      <vt:lpstr>Motivation</vt:lpstr>
      <vt:lpstr>Motivation</vt:lpstr>
      <vt:lpstr>Problem Formulation and Aim (1/4)</vt:lpstr>
      <vt:lpstr>Problem Formulation and Aim (2/4)</vt:lpstr>
      <vt:lpstr>Problem Formulation and Aim (3/4)</vt:lpstr>
      <vt:lpstr>Problem Formulation and Aim (4/4)</vt:lpstr>
      <vt:lpstr>State of the Art</vt:lpstr>
      <vt:lpstr>Methodology</vt:lpstr>
      <vt:lpstr>Methodology</vt:lpstr>
      <vt:lpstr>Implementation and Results</vt:lpstr>
      <vt:lpstr>Discussion</vt:lpstr>
      <vt:lpstr>Outlook</vt:lpstr>
      <vt:lpstr>PowerPoint Presentation</vt:lpstr>
      <vt:lpstr>Sources</vt:lpstr>
      <vt:lpstr>Backup Slide 1</vt:lpstr>
      <vt:lpstr>Backup Slide 2</vt:lpstr>
      <vt:lpstr>Backup Slide 3</vt:lpstr>
      <vt:lpstr>State of the 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291</cp:revision>
  <dcterms:created xsi:type="dcterms:W3CDTF">2023-10-02T13:28:39Z</dcterms:created>
  <dcterms:modified xsi:type="dcterms:W3CDTF">2024-02-13T13:26:35Z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